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21599525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  <a:srgbClr val="000000"/>
    <a:srgbClr val="BFA0B4"/>
    <a:srgbClr val="BFA0B7"/>
    <a:srgbClr val="9F97BC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9" d="100"/>
          <a:sy n="19" d="100"/>
        </p:scale>
        <p:origin x="2563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302386"/>
            <a:ext cx="18359596" cy="112797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7017128"/>
            <a:ext cx="16199644" cy="7822326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7CBC-AA35-4F00-BF6F-46D3EE2E4704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04BD-9F80-4E9C-A7A7-EF9B5890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203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7CBC-AA35-4F00-BF6F-46D3EE2E4704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04BD-9F80-4E9C-A7A7-EF9B5890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129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724962"/>
            <a:ext cx="4657398" cy="2745689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724962"/>
            <a:ext cx="13702199" cy="2745689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7CBC-AA35-4F00-BF6F-46D3EE2E4704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04BD-9F80-4E9C-A7A7-EF9B5890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313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7CBC-AA35-4F00-BF6F-46D3EE2E4704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04BD-9F80-4E9C-A7A7-EF9B5890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938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077332"/>
            <a:ext cx="18629590" cy="1347720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1682033"/>
            <a:ext cx="18629590" cy="7087342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7CBC-AA35-4F00-BF6F-46D3EE2E4704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04BD-9F80-4E9C-A7A7-EF9B5890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82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8624810"/>
            <a:ext cx="9179798" cy="2055705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8624810"/>
            <a:ext cx="9179798" cy="2055705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7CBC-AA35-4F00-BF6F-46D3EE2E4704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04BD-9F80-4E9C-A7A7-EF9B5890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366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724969"/>
            <a:ext cx="18629590" cy="626236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942328"/>
            <a:ext cx="9137610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834740"/>
            <a:ext cx="9137610" cy="174071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942328"/>
            <a:ext cx="9182611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834740"/>
            <a:ext cx="9182611" cy="174071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7CBC-AA35-4F00-BF6F-46D3EE2E4704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04BD-9F80-4E9C-A7A7-EF9B5890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60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7CBC-AA35-4F00-BF6F-46D3EE2E4704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04BD-9F80-4E9C-A7A7-EF9B5890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89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7CBC-AA35-4F00-BF6F-46D3EE2E4704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04BD-9F80-4E9C-A7A7-EF9B5890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1846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664905"/>
            <a:ext cx="10934760" cy="23024494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7CBC-AA35-4F00-BF6F-46D3EE2E4704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04BD-9F80-4E9C-A7A7-EF9B5890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250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664905"/>
            <a:ext cx="10934760" cy="23024494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7CBC-AA35-4F00-BF6F-46D3EE2E4704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04BD-9F80-4E9C-A7A7-EF9B5890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901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97CBC-AA35-4F00-BF6F-46D3EE2E4704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804BD-9F80-4E9C-A7A7-EF9B589008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065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B557D4-772E-55B0-909B-0A949A85B8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tângulo 40">
            <a:extLst>
              <a:ext uri="{FF2B5EF4-FFF2-40B4-BE49-F238E27FC236}">
                <a16:creationId xmlns:a16="http://schemas.microsoft.com/office/drawing/2014/main" id="{11F34DC0-6C6E-AD7B-FB7B-465C5F383473}"/>
              </a:ext>
            </a:extLst>
          </p:cNvPr>
          <p:cNvSpPr/>
          <p:nvPr/>
        </p:nvSpPr>
        <p:spPr>
          <a:xfrm>
            <a:off x="0" y="0"/>
            <a:ext cx="21614765" cy="2962723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E58AC13D-DA11-3E65-85DE-81FBAA95EB97}"/>
              </a:ext>
            </a:extLst>
          </p:cNvPr>
          <p:cNvCxnSpPr/>
          <p:nvPr/>
        </p:nvCxnSpPr>
        <p:spPr>
          <a:xfrm flipH="1">
            <a:off x="8722202" y="3047730"/>
            <a:ext cx="124923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Agrupar 6">
            <a:extLst>
              <a:ext uri="{FF2B5EF4-FFF2-40B4-BE49-F238E27FC236}">
                <a16:creationId xmlns:a16="http://schemas.microsoft.com/office/drawing/2014/main" id="{63BC0784-738E-5B57-99AF-79264F483C01}"/>
              </a:ext>
            </a:extLst>
          </p:cNvPr>
          <p:cNvGrpSpPr/>
          <p:nvPr/>
        </p:nvGrpSpPr>
        <p:grpSpPr>
          <a:xfrm>
            <a:off x="7625947" y="4289070"/>
            <a:ext cx="11660240" cy="751212"/>
            <a:chOff x="7810840" y="4408341"/>
            <a:chExt cx="11660240" cy="751212"/>
          </a:xfrm>
        </p:grpSpPr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69479A48-42AF-79EA-5BEA-0097F6566A68}"/>
                </a:ext>
              </a:extLst>
            </p:cNvPr>
            <p:cNvSpPr txBox="1"/>
            <p:nvPr/>
          </p:nvSpPr>
          <p:spPr>
            <a:xfrm>
              <a:off x="7810840" y="4655824"/>
              <a:ext cx="3640522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700">
                  <a:solidFill>
                    <a:srgbClr val="000000"/>
                  </a:solidFill>
                  <a:latin typeface="Gill Sans Nova Light" panose="020B0302020104020203" pitchFamily="34" charset="0"/>
                  <a:cs typeface="Kigelia Arabic Light" panose="020B0303020202020203" pitchFamily="34" charset="0"/>
                </a:defRPr>
              </a:lvl1pPr>
            </a:lstStyle>
            <a:p>
              <a:r>
                <a:rPr lang="pt-BR" b="1" dirty="0"/>
                <a:t>Organização</a:t>
              </a:r>
            </a:p>
          </p:txBody>
        </p:sp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526E57FF-444D-F588-903E-78BBDF76777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0426726" y="4408341"/>
              <a:ext cx="3564717" cy="697671"/>
              <a:chOff x="144750" y="7572487"/>
              <a:chExt cx="3667354" cy="717759"/>
            </a:xfrm>
          </p:grpSpPr>
          <p:grpSp>
            <p:nvGrpSpPr>
              <p:cNvPr id="3" name="Agrupar 2">
                <a:extLst>
                  <a:ext uri="{FF2B5EF4-FFF2-40B4-BE49-F238E27FC236}">
                    <a16:creationId xmlns:a16="http://schemas.microsoft.com/office/drawing/2014/main" id="{42DD845B-F78E-9181-B71E-0C18868CF2FC}"/>
                  </a:ext>
                </a:extLst>
              </p:cNvPr>
              <p:cNvGrpSpPr/>
              <p:nvPr/>
            </p:nvGrpSpPr>
            <p:grpSpPr>
              <a:xfrm>
                <a:off x="144750" y="7572487"/>
                <a:ext cx="2540590" cy="717759"/>
                <a:chOff x="144750" y="7572487"/>
                <a:chExt cx="2540590" cy="717759"/>
              </a:xfrm>
            </p:grpSpPr>
            <p:pic>
              <p:nvPicPr>
                <p:cNvPr id="21" name="Imagem 20" descr="Uma imagem contendo edifício, janela&#10;&#10;O conteúdo gerado por IA pode estar incorreto.">
                  <a:extLst>
                    <a:ext uri="{FF2B5EF4-FFF2-40B4-BE49-F238E27FC236}">
                      <a16:creationId xmlns:a16="http://schemas.microsoft.com/office/drawing/2014/main" id="{F06EA874-A999-CEE2-3C4E-561ECE05E881}"/>
                    </a:ext>
                  </a:extLst>
                </p:cNvPr>
                <p:cNvPicPr/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67570" y="7635291"/>
                  <a:ext cx="617770" cy="612978"/>
                </a:xfrm>
                <a:prstGeom prst="rect">
                  <a:avLst/>
                </a:prstGeom>
              </p:spPr>
            </p:pic>
            <p:pic>
              <p:nvPicPr>
                <p:cNvPr id="22" name="Imagem 21" descr="Ícone&#10;&#10;O conteúdo gerado por IA pode estar incorreto.">
                  <a:extLst>
                    <a:ext uri="{FF2B5EF4-FFF2-40B4-BE49-F238E27FC236}">
                      <a16:creationId xmlns:a16="http://schemas.microsoft.com/office/drawing/2014/main" id="{0E196E85-4BDF-0953-067E-F691680F0E56}"/>
                    </a:ext>
                  </a:extLst>
                </p:cNvPr>
                <p:cNvPicPr/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62639" y="7572487"/>
                  <a:ext cx="399048" cy="698101"/>
                </a:xfrm>
                <a:prstGeom prst="rect">
                  <a:avLst/>
                </a:prstGeom>
              </p:spPr>
            </p:pic>
            <p:pic>
              <p:nvPicPr>
                <p:cNvPr id="23" name="Imagem 22" descr="Logotipo, nome da empresa&#10;&#10;O conteúdo gerado por IA pode estar incorreto.">
                  <a:extLst>
                    <a:ext uri="{FF2B5EF4-FFF2-40B4-BE49-F238E27FC236}">
                      <a16:creationId xmlns:a16="http://schemas.microsoft.com/office/drawing/2014/main" id="{4DB2E388-60A7-A6F1-4587-AF46E2D83342}"/>
                    </a:ext>
                  </a:extLst>
                </p:cNvPr>
                <p:cNvPicPr/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23785"/>
                <a:stretch/>
              </p:blipFill>
              <p:spPr>
                <a:xfrm>
                  <a:off x="144750" y="7664264"/>
                  <a:ext cx="974791" cy="625982"/>
                </a:xfrm>
                <a:prstGeom prst="rect">
                  <a:avLst/>
                </a:prstGeom>
              </p:spPr>
            </p:pic>
          </p:grpSp>
          <p:pic>
            <p:nvPicPr>
              <p:cNvPr id="24" name="Imagem 23" descr="Logotipo&#10;&#10;O conteúdo gerado por IA pode estar incorreto.">
                <a:extLst>
                  <a:ext uri="{FF2B5EF4-FFF2-40B4-BE49-F238E27FC236}">
                    <a16:creationId xmlns:a16="http://schemas.microsoft.com/office/drawing/2014/main" id="{28549956-4B67-B2F1-EC5E-B980998AFCAC}"/>
                  </a:ext>
                </a:extLst>
              </p:cNvPr>
              <p:cNvPicPr/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189" t="14338" r="11095" b="26194"/>
              <a:stretch/>
            </p:blipFill>
            <p:spPr>
              <a:xfrm>
                <a:off x="2991223" y="7639189"/>
                <a:ext cx="820881" cy="631399"/>
              </a:xfrm>
              <a:prstGeom prst="rect">
                <a:avLst/>
              </a:prstGeom>
            </p:spPr>
          </p:pic>
        </p:grp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3FF1CD1B-AD7D-D63C-5001-DB16C82AFA13}"/>
                </a:ext>
              </a:extLst>
            </p:cNvPr>
            <p:cNvSpPr txBox="1"/>
            <p:nvPr/>
          </p:nvSpPr>
          <p:spPr>
            <a:xfrm>
              <a:off x="15852471" y="4635846"/>
              <a:ext cx="1305022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700">
                  <a:solidFill>
                    <a:srgbClr val="000000"/>
                  </a:solidFill>
                  <a:latin typeface="Gill Sans Nova Light" panose="020B0302020104020203" pitchFamily="34" charset="0"/>
                  <a:cs typeface="Kigelia Arabic Light" panose="020B0303020202020203" pitchFamily="34" charset="0"/>
                </a:defRPr>
              </a:lvl1pPr>
            </a:lstStyle>
            <a:p>
              <a:r>
                <a:rPr lang="pt-BR" b="1" dirty="0"/>
                <a:t>Promoção</a:t>
              </a:r>
            </a:p>
          </p:txBody>
        </p:sp>
        <p:pic>
          <p:nvPicPr>
            <p:cNvPr id="26" name="Picture 2" descr="ANTAC: Logomarca">
              <a:extLst>
                <a:ext uri="{FF2B5EF4-FFF2-40B4-BE49-F238E27FC236}">
                  <a16:creationId xmlns:a16="http://schemas.microsoft.com/office/drawing/2014/main" id="{ABBE2912-9E94-F8C3-82AC-7052B2DDC9B0}"/>
                </a:ext>
              </a:extLst>
            </p:cNvPr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95831" y="4475557"/>
              <a:ext cx="842264" cy="6839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3" descr="Imagem resultante">
              <a:extLst>
                <a:ext uri="{FF2B5EF4-FFF2-40B4-BE49-F238E27FC236}">
                  <a16:creationId xmlns:a16="http://schemas.microsoft.com/office/drawing/2014/main" id="{90996FA1-64D7-2EB8-BD6D-7716E47B28C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00" t="46843" r="6499" b="18469"/>
            <a:stretch/>
          </p:blipFill>
          <p:spPr bwMode="auto">
            <a:xfrm>
              <a:off x="18270758" y="4765785"/>
              <a:ext cx="1200322" cy="2177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1FC86CAF-90B6-4EE6-7F31-9CB99C3B484B}"/>
                </a:ext>
              </a:extLst>
            </p:cNvPr>
            <p:cNvSpPr txBox="1"/>
            <p:nvPr/>
          </p:nvSpPr>
          <p:spPr>
            <a:xfrm>
              <a:off x="18204108" y="4471239"/>
              <a:ext cx="8144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GT</a:t>
              </a:r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CE99B2AC-57EA-3669-C5F3-7947CBDEA552}"/>
              </a:ext>
            </a:extLst>
          </p:cNvPr>
          <p:cNvSpPr txBox="1"/>
          <p:nvPr/>
        </p:nvSpPr>
        <p:spPr>
          <a:xfrm>
            <a:off x="-609597" y="6224621"/>
            <a:ext cx="6981100" cy="830997"/>
          </a:xfrm>
          <a:prstGeom prst="rect">
            <a:avLst/>
          </a:prstGeom>
          <a:noFill/>
          <a:ln w="101600"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3200">
                <a:solidFill>
                  <a:schemeClr val="bg1"/>
                </a:solidFill>
                <a:latin typeface="Gill Sans Nova Light" panose="020B0302020104020203" pitchFamily="34" charset="0"/>
                <a:cs typeface="Kigelia Arabic Light" panose="020B0303020202020203" pitchFamily="34" charset="0"/>
              </a:defRPr>
            </a:lvl1pPr>
          </a:lstStyle>
          <a:p>
            <a:pPr algn="ctr"/>
            <a:r>
              <a:rPr lang="pt-BR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Introdução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00950FC5-3EDF-DD9A-5A32-7073D6810381}"/>
              </a:ext>
            </a:extLst>
          </p:cNvPr>
          <p:cNvSpPr txBox="1"/>
          <p:nvPr/>
        </p:nvSpPr>
        <p:spPr>
          <a:xfrm>
            <a:off x="11311019" y="6251949"/>
            <a:ext cx="946189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3200">
                <a:solidFill>
                  <a:schemeClr val="bg1"/>
                </a:solidFill>
                <a:latin typeface="Gill Sans Nova Light" panose="020B0302020104020203" pitchFamily="34" charset="0"/>
                <a:cs typeface="Kigelia Arabic Light" panose="020B0303020202020203" pitchFamily="34" charset="0"/>
              </a:defRPr>
            </a:lvl1pPr>
          </a:lstStyle>
          <a:p>
            <a:pPr algn="ctr"/>
            <a:r>
              <a:rPr lang="pt-BR" sz="2800" dirty="0">
                <a:solidFill>
                  <a:schemeClr val="tx1"/>
                </a:solidFill>
              </a:rPr>
              <a:t>texto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E14CADC1-3644-CB99-6F19-CB42232D5305}"/>
              </a:ext>
            </a:extLst>
          </p:cNvPr>
          <p:cNvSpPr txBox="1"/>
          <p:nvPr/>
        </p:nvSpPr>
        <p:spPr>
          <a:xfrm>
            <a:off x="694972" y="7639489"/>
            <a:ext cx="9461891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3200">
                <a:solidFill>
                  <a:schemeClr val="bg1"/>
                </a:solidFill>
                <a:latin typeface="Gill Sans Nova Light" panose="020B0302020104020203" pitchFamily="34" charset="0"/>
                <a:cs typeface="Kigelia Arabic Light" panose="020B0303020202020203" pitchFamily="34" charset="0"/>
              </a:defRPr>
            </a:lvl1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</a:rPr>
              <a:t>Este é o modelo padrão para apresentação de trabalhos em formato de pôster no XV SBTA;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</a:rPr>
              <a:t>Pedimos que não altere as figuras do cabeçalho e apenas adéque o título do trabalho, os autores e a identificação dos autores (próximo ao rodapé) conforme as informações do seu trabalho;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</a:rPr>
              <a:t>Na área compreendida entre o cabeçalho e o rodapé, a criatividade de expressão e as escolhas textuais ficam a cargo do autor, apenas pedimos que se mantenha a utilização da fonte “</a:t>
            </a:r>
            <a:r>
              <a:rPr lang="pt-BR" sz="2800" dirty="0" err="1">
                <a:solidFill>
                  <a:schemeClr val="tx1"/>
                </a:solidFill>
              </a:rPr>
              <a:t>gill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sans</a:t>
            </a:r>
            <a:r>
              <a:rPr lang="pt-BR" sz="2800" dirty="0">
                <a:solidFill>
                  <a:schemeClr val="tx1"/>
                </a:solidFill>
              </a:rPr>
              <a:t> nova light”, em textos e títulos, e deixe os elementos textuais afastados das bordas do pôster , em ao menos 1 cm.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</a:rPr>
              <a:t>O tamanho mínimo para fonte é de 20pt. </a:t>
            </a:r>
          </a:p>
          <a:p>
            <a:pPr algn="just"/>
            <a:endParaRPr lang="pt-BR" sz="28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</a:rPr>
              <a:t>As figuras, das tabelas e de quaisquer outros elementos textuais devem seguir a formatação solicitada no artigo. 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C71E6779-028B-93C5-6D51-CEBB9C35C13C}"/>
              </a:ext>
            </a:extLst>
          </p:cNvPr>
          <p:cNvSpPr txBox="1"/>
          <p:nvPr/>
        </p:nvSpPr>
        <p:spPr>
          <a:xfrm>
            <a:off x="694972" y="18517679"/>
            <a:ext cx="94618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3200">
                <a:solidFill>
                  <a:schemeClr val="bg1"/>
                </a:solidFill>
                <a:latin typeface="Gill Sans Nova Light" panose="020B0302020104020203" pitchFamily="34" charset="0"/>
                <a:cs typeface="Kigelia Arabic Light" panose="020B0303020202020203" pitchFamily="34" charset="0"/>
              </a:defRPr>
            </a:lvl1pPr>
          </a:lstStyle>
          <a:p>
            <a:pPr algn="ctr"/>
            <a:r>
              <a:rPr lang="pt-BR" sz="2800" dirty="0">
                <a:solidFill>
                  <a:schemeClr val="tx1"/>
                </a:solidFill>
              </a:rPr>
              <a:t>Texto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endParaRPr lang="pt-BR" sz="2800" dirty="0">
              <a:solidFill>
                <a:schemeClr val="tx1"/>
              </a:solidFill>
            </a:endParaRPr>
          </a:p>
          <a:p>
            <a:pPr algn="ctr"/>
            <a:r>
              <a:rPr lang="pt-BR" sz="2800" dirty="0">
                <a:solidFill>
                  <a:schemeClr val="tx1"/>
                </a:solidFill>
              </a:rPr>
              <a:t>texto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texto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F680EE04-364C-B158-0631-EB611389B65B}"/>
              </a:ext>
            </a:extLst>
          </p:cNvPr>
          <p:cNvSpPr txBox="1"/>
          <p:nvPr/>
        </p:nvSpPr>
        <p:spPr>
          <a:xfrm>
            <a:off x="11410204" y="15800336"/>
            <a:ext cx="946189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3200">
                <a:solidFill>
                  <a:schemeClr val="bg1"/>
                </a:solidFill>
                <a:latin typeface="Gill Sans Nova Light" panose="020B0302020104020203" pitchFamily="34" charset="0"/>
                <a:cs typeface="Kigelia Arabic Light" panose="020B0303020202020203" pitchFamily="34" charset="0"/>
              </a:defRPr>
            </a:lvl1pPr>
          </a:lstStyle>
          <a:p>
            <a:pPr algn="ctr"/>
            <a:r>
              <a:rPr lang="pt-BR" sz="2800" dirty="0">
                <a:solidFill>
                  <a:schemeClr val="tx1"/>
                </a:solidFill>
              </a:rPr>
              <a:t>Texto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endParaRPr lang="pt-BR" sz="2800" dirty="0">
              <a:solidFill>
                <a:schemeClr val="tx1"/>
              </a:solidFill>
            </a:endParaRPr>
          </a:p>
          <a:p>
            <a:pPr algn="ctr"/>
            <a:r>
              <a:rPr lang="pt-BR" sz="2800" dirty="0">
                <a:solidFill>
                  <a:schemeClr val="tx1"/>
                </a:solidFill>
              </a:rPr>
              <a:t>texto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texto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45" name="AutoShape 12">
            <a:extLst>
              <a:ext uri="{FF2B5EF4-FFF2-40B4-BE49-F238E27FC236}">
                <a16:creationId xmlns:a16="http://schemas.microsoft.com/office/drawing/2014/main" id="{CC9D9878-EB9E-87F6-A457-49BB1FBA9694}"/>
              </a:ext>
            </a:extLst>
          </p:cNvPr>
          <p:cNvSpPr/>
          <p:nvPr/>
        </p:nvSpPr>
        <p:spPr>
          <a:xfrm flipV="1">
            <a:off x="12715" y="32007647"/>
            <a:ext cx="21614764" cy="424312"/>
          </a:xfrm>
          <a:prstGeom prst="rect">
            <a:avLst/>
          </a:prstGeom>
          <a:gradFill rotWithShape="1">
            <a:gsLst>
              <a:gs pos="0">
                <a:srgbClr val="9C96BC">
                  <a:alpha val="100000"/>
                </a:srgbClr>
              </a:gs>
              <a:gs pos="100000">
                <a:srgbClr val="C0A0B5">
                  <a:alpha val="100000"/>
                </a:srgbClr>
              </a:gs>
            </a:gsLst>
            <a:lin ang="5400000"/>
          </a:gradFill>
        </p:spPr>
        <p:txBody>
          <a:bodyPr/>
          <a:lstStyle/>
          <a:p>
            <a:endParaRPr lang="pt-BR" dirty="0"/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DE62F975-63DC-0B17-E70D-593E46011611}"/>
              </a:ext>
            </a:extLst>
          </p:cNvPr>
          <p:cNvSpPr txBox="1"/>
          <p:nvPr/>
        </p:nvSpPr>
        <p:spPr>
          <a:xfrm>
            <a:off x="11570634" y="29029024"/>
            <a:ext cx="93014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3200">
                <a:solidFill>
                  <a:schemeClr val="bg1"/>
                </a:solidFill>
                <a:latin typeface="Gill Sans Nova Light" panose="020B0302020104020203" pitchFamily="34" charset="0"/>
                <a:cs typeface="Kigelia Arabic Light" panose="020B0303020202020203" pitchFamily="34" charset="0"/>
              </a:defRPr>
            </a:lvl1pPr>
          </a:lstStyle>
          <a:p>
            <a:r>
              <a:rPr lang="pt-BR" sz="1600" dirty="0">
                <a:solidFill>
                  <a:schemeClr val="tx1"/>
                </a:solidFill>
              </a:rPr>
              <a:t>[1]	ASSOCIAÇÃO BRASILEIRA DE NORMAS TÉCNICAS (ABNT). NBR 14724: informação e documentação: trabalhos acadêmicos: apresentação. Rio de Janeiro: ABNT, 2011.</a:t>
            </a:r>
          </a:p>
          <a:p>
            <a:r>
              <a:rPr lang="pt-BR" sz="1600" dirty="0">
                <a:solidFill>
                  <a:schemeClr val="tx1"/>
                </a:solidFill>
              </a:rPr>
              <a:t>[2]	BASTOS, P. K. X. Retração e desenvolvimento de propriedades mecânicas de argamassas mistas de revestimento. 2001. Tese (Doutorado em Engenharia) – Escola Politécnica da Universidade de São Paulo, Universidade de São Paulo, São Paulo, 2001.</a:t>
            </a:r>
          </a:p>
          <a:p>
            <a:r>
              <a:rPr lang="pt-BR" sz="1600" dirty="0">
                <a:solidFill>
                  <a:schemeClr val="tx1"/>
                </a:solidFill>
              </a:rPr>
              <a:t>[3]	CARASEK, H. Argamassas.  In: Isaia, G.C. (ed.). Materiais de Construção Civil e Princípios de Ciência e Engenharia de Materiais. São Paulo: IBRACON, 2010. v. 2, cap. 28, p. 893-944.</a:t>
            </a:r>
          </a:p>
          <a:p>
            <a:r>
              <a:rPr lang="pt-BR" sz="1600" dirty="0">
                <a:solidFill>
                  <a:schemeClr val="tx1"/>
                </a:solidFill>
              </a:rPr>
              <a:t>[4]	RYDOCK, J. P. A look </a:t>
            </a:r>
            <a:r>
              <a:rPr lang="pt-BR" sz="1600" dirty="0" err="1">
                <a:solidFill>
                  <a:schemeClr val="tx1"/>
                </a:solidFill>
              </a:rPr>
              <a:t>at</a:t>
            </a:r>
            <a:r>
              <a:rPr lang="pt-BR" sz="1600" dirty="0">
                <a:solidFill>
                  <a:schemeClr val="tx1"/>
                </a:solidFill>
              </a:rPr>
              <a:t> </a:t>
            </a:r>
            <a:r>
              <a:rPr lang="pt-BR" sz="1600" dirty="0" err="1">
                <a:solidFill>
                  <a:schemeClr val="tx1"/>
                </a:solidFill>
              </a:rPr>
              <a:t>driving</a:t>
            </a:r>
            <a:r>
              <a:rPr lang="pt-BR" sz="1600" dirty="0">
                <a:solidFill>
                  <a:schemeClr val="tx1"/>
                </a:solidFill>
              </a:rPr>
              <a:t> </a:t>
            </a:r>
            <a:r>
              <a:rPr lang="pt-BR" sz="1600" dirty="0" err="1">
                <a:solidFill>
                  <a:schemeClr val="tx1"/>
                </a:solidFill>
              </a:rPr>
              <a:t>rain</a:t>
            </a:r>
            <a:r>
              <a:rPr lang="pt-BR" sz="1600" dirty="0">
                <a:solidFill>
                  <a:schemeClr val="tx1"/>
                </a:solidFill>
              </a:rPr>
              <a:t> </a:t>
            </a:r>
            <a:r>
              <a:rPr lang="pt-BR" sz="1600" dirty="0" err="1">
                <a:solidFill>
                  <a:schemeClr val="tx1"/>
                </a:solidFill>
              </a:rPr>
              <a:t>intensities</a:t>
            </a:r>
            <a:r>
              <a:rPr lang="pt-BR" sz="1600" dirty="0">
                <a:solidFill>
                  <a:schemeClr val="tx1"/>
                </a:solidFill>
              </a:rPr>
              <a:t> </a:t>
            </a:r>
            <a:r>
              <a:rPr lang="pt-BR" sz="1600" dirty="0" err="1">
                <a:solidFill>
                  <a:schemeClr val="tx1"/>
                </a:solidFill>
              </a:rPr>
              <a:t>at</a:t>
            </a:r>
            <a:r>
              <a:rPr lang="pt-BR" sz="1600" dirty="0">
                <a:solidFill>
                  <a:schemeClr val="tx1"/>
                </a:solidFill>
              </a:rPr>
              <a:t> </a:t>
            </a:r>
            <a:r>
              <a:rPr lang="pt-BR" sz="1600" dirty="0" err="1">
                <a:solidFill>
                  <a:schemeClr val="tx1"/>
                </a:solidFill>
              </a:rPr>
              <a:t>five</a:t>
            </a:r>
            <a:r>
              <a:rPr lang="pt-BR" sz="1600" dirty="0">
                <a:solidFill>
                  <a:schemeClr val="tx1"/>
                </a:solidFill>
              </a:rPr>
              <a:t> </a:t>
            </a:r>
            <a:r>
              <a:rPr lang="pt-BR" sz="1600" dirty="0" err="1">
                <a:solidFill>
                  <a:schemeClr val="tx1"/>
                </a:solidFill>
              </a:rPr>
              <a:t>cities</a:t>
            </a:r>
            <a:r>
              <a:rPr lang="pt-BR" sz="1600" dirty="0">
                <a:solidFill>
                  <a:schemeClr val="tx1"/>
                </a:solidFill>
              </a:rPr>
              <a:t>. Building </a:t>
            </a:r>
            <a:r>
              <a:rPr lang="pt-BR" sz="1600" dirty="0" err="1">
                <a:solidFill>
                  <a:schemeClr val="tx1"/>
                </a:solidFill>
              </a:rPr>
              <a:t>and</a:t>
            </a:r>
            <a:r>
              <a:rPr lang="pt-BR" sz="1600" dirty="0">
                <a:solidFill>
                  <a:schemeClr val="tx1"/>
                </a:solidFill>
              </a:rPr>
              <a:t> </a:t>
            </a:r>
            <a:r>
              <a:rPr lang="pt-BR" sz="1600" dirty="0" err="1">
                <a:solidFill>
                  <a:schemeClr val="tx1"/>
                </a:solidFill>
              </a:rPr>
              <a:t>Environment</a:t>
            </a:r>
            <a:r>
              <a:rPr lang="pt-BR" sz="1600" dirty="0">
                <a:solidFill>
                  <a:schemeClr val="tx1"/>
                </a:solidFill>
              </a:rPr>
              <a:t>, v. 41, n. 12, p. 1860-1866, mar. 2006.</a:t>
            </a: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BDD99F41-82B1-7BBF-277E-0B83A9468AEF}"/>
              </a:ext>
            </a:extLst>
          </p:cNvPr>
          <p:cNvSpPr txBox="1"/>
          <p:nvPr/>
        </p:nvSpPr>
        <p:spPr>
          <a:xfrm>
            <a:off x="-1185898" y="17013285"/>
            <a:ext cx="7483440" cy="830997"/>
          </a:xfrm>
          <a:prstGeom prst="rect">
            <a:avLst/>
          </a:prstGeom>
          <a:noFill/>
          <a:ln w="101600"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3200">
                <a:solidFill>
                  <a:schemeClr val="bg1"/>
                </a:solidFill>
                <a:latin typeface="Gill Sans Nova Light" panose="020B0302020104020203" pitchFamily="34" charset="0"/>
                <a:cs typeface="Kigelia Arabic Light" panose="020B0303020202020203" pitchFamily="34" charset="0"/>
              </a:defRPr>
            </a:lvl1pPr>
          </a:lstStyle>
          <a:p>
            <a:pPr algn="ctr"/>
            <a:r>
              <a:rPr lang="pt-BR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Método</a:t>
            </a:r>
          </a:p>
        </p:txBody>
      </p: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12C7CDDE-64EC-35E4-5EA0-5E61467FCB5B}"/>
              </a:ext>
            </a:extLst>
          </p:cNvPr>
          <p:cNvSpPr txBox="1"/>
          <p:nvPr/>
        </p:nvSpPr>
        <p:spPr>
          <a:xfrm>
            <a:off x="150532" y="25391483"/>
            <a:ext cx="8511187" cy="830997"/>
          </a:xfrm>
          <a:prstGeom prst="rect">
            <a:avLst/>
          </a:prstGeom>
          <a:noFill/>
          <a:ln w="101600"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3200">
                <a:solidFill>
                  <a:schemeClr val="bg1"/>
                </a:solidFill>
                <a:latin typeface="Gill Sans Nova Light" panose="020B0302020104020203" pitchFamily="34" charset="0"/>
                <a:cs typeface="Kigelia Arabic Light" panose="020B0303020202020203" pitchFamily="34" charset="0"/>
              </a:defRPr>
            </a:lvl1pPr>
          </a:lstStyle>
          <a:p>
            <a:pPr algn="ctr"/>
            <a:r>
              <a:rPr lang="pt-BR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Resultados e Discussão</a:t>
            </a:r>
          </a:p>
        </p:txBody>
      </p: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DE5CF1A9-DCD1-0F8B-53ED-87CD8F5B45BA}"/>
              </a:ext>
            </a:extLst>
          </p:cNvPr>
          <p:cNvSpPr txBox="1"/>
          <p:nvPr/>
        </p:nvSpPr>
        <p:spPr>
          <a:xfrm>
            <a:off x="567000" y="26916977"/>
            <a:ext cx="946189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3200">
                <a:solidFill>
                  <a:schemeClr val="bg1"/>
                </a:solidFill>
                <a:latin typeface="Gill Sans Nova Light" panose="020B0302020104020203" pitchFamily="34" charset="0"/>
                <a:cs typeface="Kigelia Arabic Light" panose="020B0303020202020203" pitchFamily="34" charset="0"/>
              </a:defRPr>
            </a:lvl1pPr>
          </a:lstStyle>
          <a:p>
            <a:pPr algn="ctr"/>
            <a:r>
              <a:rPr lang="pt-BR" sz="2800" dirty="0">
                <a:solidFill>
                  <a:schemeClr val="tx1"/>
                </a:solidFill>
              </a:rPr>
              <a:t>Texto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endParaRPr lang="pt-BR" sz="2800" dirty="0">
              <a:solidFill>
                <a:schemeClr val="tx1"/>
              </a:solidFill>
            </a:endParaRPr>
          </a:p>
          <a:p>
            <a:pPr algn="ctr"/>
            <a:r>
              <a:rPr lang="pt-BR" sz="2800" dirty="0">
                <a:solidFill>
                  <a:schemeClr val="tx1"/>
                </a:solidFill>
              </a:rPr>
              <a:t>texto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texto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60" name="CaixaDeTexto 59">
            <a:extLst>
              <a:ext uri="{FF2B5EF4-FFF2-40B4-BE49-F238E27FC236}">
                <a16:creationId xmlns:a16="http://schemas.microsoft.com/office/drawing/2014/main" id="{66C33D1C-0F67-984C-8ED3-02642630C399}"/>
              </a:ext>
            </a:extLst>
          </p:cNvPr>
          <p:cNvSpPr txBox="1"/>
          <p:nvPr/>
        </p:nvSpPr>
        <p:spPr>
          <a:xfrm>
            <a:off x="10597661" y="14291809"/>
            <a:ext cx="6540301" cy="830997"/>
          </a:xfrm>
          <a:prstGeom prst="rect">
            <a:avLst/>
          </a:prstGeom>
          <a:noFill/>
          <a:ln w="101600"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3200">
                <a:solidFill>
                  <a:schemeClr val="bg1"/>
                </a:solidFill>
                <a:latin typeface="Gill Sans Nova Light" panose="020B0302020104020203" pitchFamily="34" charset="0"/>
                <a:cs typeface="Kigelia Arabic Light" panose="020B0303020202020203" pitchFamily="34" charset="0"/>
              </a:defRPr>
            </a:lvl1pPr>
          </a:lstStyle>
          <a:p>
            <a:pPr algn="ctr"/>
            <a:r>
              <a:rPr lang="pt-BR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Conclusões</a:t>
            </a:r>
          </a:p>
        </p:txBody>
      </p: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63F64450-510C-DBBF-5B1E-D0B387773770}"/>
              </a:ext>
            </a:extLst>
          </p:cNvPr>
          <p:cNvSpPr txBox="1"/>
          <p:nvPr/>
        </p:nvSpPr>
        <p:spPr>
          <a:xfrm>
            <a:off x="11311019" y="22967004"/>
            <a:ext cx="94618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3200">
                <a:solidFill>
                  <a:schemeClr val="bg1"/>
                </a:solidFill>
                <a:latin typeface="Gill Sans Nova Light" panose="020B0302020104020203" pitchFamily="34" charset="0"/>
                <a:cs typeface="Kigelia Arabic Light" panose="020B0303020202020203" pitchFamily="34" charset="0"/>
              </a:defRPr>
            </a:lvl1pPr>
          </a:lstStyle>
          <a:p>
            <a:pPr algn="ctr"/>
            <a:r>
              <a:rPr lang="pt-BR" sz="2800" dirty="0">
                <a:solidFill>
                  <a:schemeClr val="tx1"/>
                </a:solidFill>
              </a:rPr>
              <a:t>Texto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endParaRPr lang="pt-BR" sz="2800" dirty="0">
              <a:solidFill>
                <a:schemeClr val="tx1"/>
              </a:solidFill>
            </a:endParaRPr>
          </a:p>
          <a:p>
            <a:pPr algn="ctr"/>
            <a:r>
              <a:rPr lang="pt-BR" sz="2800" dirty="0">
                <a:solidFill>
                  <a:schemeClr val="tx1"/>
                </a:solidFill>
              </a:rPr>
              <a:t>texto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texto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err="1">
                <a:solidFill>
                  <a:schemeClr val="tx1"/>
                </a:solidFill>
              </a:rPr>
              <a:t>texto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66" name="CaixaDeTexto 65">
            <a:extLst>
              <a:ext uri="{FF2B5EF4-FFF2-40B4-BE49-F238E27FC236}">
                <a16:creationId xmlns:a16="http://schemas.microsoft.com/office/drawing/2014/main" id="{6E84C94F-1EBA-7F16-306C-30558AF22800}"/>
              </a:ext>
            </a:extLst>
          </p:cNvPr>
          <p:cNvSpPr txBox="1"/>
          <p:nvPr/>
        </p:nvSpPr>
        <p:spPr>
          <a:xfrm>
            <a:off x="10597661" y="21504459"/>
            <a:ext cx="7775509" cy="830997"/>
          </a:xfrm>
          <a:prstGeom prst="rect">
            <a:avLst/>
          </a:prstGeom>
          <a:noFill/>
          <a:ln w="101600"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3200">
                <a:solidFill>
                  <a:schemeClr val="bg1"/>
                </a:solidFill>
                <a:latin typeface="Gill Sans Nova Light" panose="020B0302020104020203" pitchFamily="34" charset="0"/>
                <a:cs typeface="Kigelia Arabic Light" panose="020B0303020202020203" pitchFamily="34" charset="0"/>
              </a:defRPr>
            </a:lvl1pPr>
          </a:lstStyle>
          <a:p>
            <a:pPr algn="ctr"/>
            <a:r>
              <a:rPr lang="pt-BR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Agradecimentos</a:t>
            </a:r>
          </a:p>
        </p:txBody>
      </p:sp>
      <p:sp>
        <p:nvSpPr>
          <p:cNvPr id="68" name="CaixaDeTexto 67">
            <a:extLst>
              <a:ext uri="{FF2B5EF4-FFF2-40B4-BE49-F238E27FC236}">
                <a16:creationId xmlns:a16="http://schemas.microsoft.com/office/drawing/2014/main" id="{213A5E8F-79D2-6D7D-804A-D450EACB80A5}"/>
              </a:ext>
            </a:extLst>
          </p:cNvPr>
          <p:cNvSpPr txBox="1"/>
          <p:nvPr/>
        </p:nvSpPr>
        <p:spPr>
          <a:xfrm>
            <a:off x="11912801" y="27598782"/>
            <a:ext cx="6540301" cy="830997"/>
          </a:xfrm>
          <a:prstGeom prst="rect">
            <a:avLst/>
          </a:prstGeom>
          <a:noFill/>
          <a:ln w="101600"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3200">
                <a:solidFill>
                  <a:schemeClr val="bg1"/>
                </a:solidFill>
                <a:latin typeface="Gill Sans Nova Light" panose="020B0302020104020203" pitchFamily="34" charset="0"/>
                <a:cs typeface="Kigelia Arabic Light" panose="020B0303020202020203" pitchFamily="34" charset="0"/>
              </a:defRPr>
            </a:lvl1pPr>
          </a:lstStyle>
          <a:p>
            <a:pPr algn="ctr"/>
            <a:r>
              <a:rPr lang="pt-BR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Referências Bibliográficas</a:t>
            </a:r>
          </a:p>
        </p:txBody>
      </p:sp>
      <p:sp>
        <p:nvSpPr>
          <p:cNvPr id="70" name="AutoShape 12">
            <a:extLst>
              <a:ext uri="{FF2B5EF4-FFF2-40B4-BE49-F238E27FC236}">
                <a16:creationId xmlns:a16="http://schemas.microsoft.com/office/drawing/2014/main" id="{7F840EF7-2977-3E5B-B03D-B0485E995C62}"/>
              </a:ext>
            </a:extLst>
          </p:cNvPr>
          <p:cNvSpPr/>
          <p:nvPr/>
        </p:nvSpPr>
        <p:spPr>
          <a:xfrm flipV="1">
            <a:off x="-15240" y="7023237"/>
            <a:ext cx="8415527" cy="144000"/>
          </a:xfrm>
          <a:prstGeom prst="rect">
            <a:avLst/>
          </a:prstGeom>
          <a:gradFill rotWithShape="1">
            <a:gsLst>
              <a:gs pos="0">
                <a:srgbClr val="9C96BC">
                  <a:alpha val="50000"/>
                </a:srgbClr>
              </a:gs>
              <a:gs pos="100000">
                <a:srgbClr val="C0A0B5">
                  <a:alpha val="100000"/>
                </a:srgbClr>
              </a:gs>
            </a:gsLst>
            <a:lin ang="5400000"/>
          </a:gradFill>
        </p:spPr>
        <p:txBody>
          <a:bodyPr/>
          <a:lstStyle/>
          <a:p>
            <a:endParaRPr lang="pt-BR" dirty="0"/>
          </a:p>
        </p:txBody>
      </p:sp>
      <p:sp>
        <p:nvSpPr>
          <p:cNvPr id="72" name="AutoShape 12">
            <a:extLst>
              <a:ext uri="{FF2B5EF4-FFF2-40B4-BE49-F238E27FC236}">
                <a16:creationId xmlns:a16="http://schemas.microsoft.com/office/drawing/2014/main" id="{815449F0-E7B4-1335-EA1C-BB34BF2A7C7C}"/>
              </a:ext>
            </a:extLst>
          </p:cNvPr>
          <p:cNvSpPr/>
          <p:nvPr/>
        </p:nvSpPr>
        <p:spPr>
          <a:xfrm>
            <a:off x="-75724" y="26195435"/>
            <a:ext cx="8415529" cy="144000"/>
          </a:xfrm>
          <a:prstGeom prst="rect">
            <a:avLst/>
          </a:prstGeom>
          <a:gradFill rotWithShape="1">
            <a:gsLst>
              <a:gs pos="0">
                <a:srgbClr val="9C96BC">
                  <a:alpha val="50000"/>
                </a:srgbClr>
              </a:gs>
              <a:gs pos="100000">
                <a:srgbClr val="C0A0B5">
                  <a:alpha val="100000"/>
                </a:srgbClr>
              </a:gs>
            </a:gsLst>
            <a:lin ang="5400000"/>
          </a:gradFill>
        </p:spPr>
        <p:txBody>
          <a:bodyPr/>
          <a:lstStyle/>
          <a:p>
            <a:endParaRPr lang="pt-BR" dirty="0"/>
          </a:p>
        </p:txBody>
      </p:sp>
      <p:sp>
        <p:nvSpPr>
          <p:cNvPr id="73" name="AutoShape 12">
            <a:extLst>
              <a:ext uri="{FF2B5EF4-FFF2-40B4-BE49-F238E27FC236}">
                <a16:creationId xmlns:a16="http://schemas.microsoft.com/office/drawing/2014/main" id="{A883871F-5801-A2C8-219B-797B95AC9A9D}"/>
              </a:ext>
            </a:extLst>
          </p:cNvPr>
          <p:cNvSpPr/>
          <p:nvPr/>
        </p:nvSpPr>
        <p:spPr>
          <a:xfrm flipV="1">
            <a:off x="11912801" y="15081242"/>
            <a:ext cx="9701963" cy="144000"/>
          </a:xfrm>
          <a:prstGeom prst="rect">
            <a:avLst/>
          </a:prstGeom>
          <a:gradFill rotWithShape="1">
            <a:gsLst>
              <a:gs pos="0">
                <a:srgbClr val="9C96BC">
                  <a:alpha val="50000"/>
                </a:srgbClr>
              </a:gs>
              <a:gs pos="100000">
                <a:srgbClr val="C0A0B5">
                  <a:alpha val="100000"/>
                </a:srgbClr>
              </a:gs>
            </a:gsLst>
            <a:lin ang="5400000"/>
          </a:gradFill>
        </p:spPr>
        <p:txBody>
          <a:bodyPr/>
          <a:lstStyle/>
          <a:p>
            <a:endParaRPr lang="pt-BR" dirty="0"/>
          </a:p>
        </p:txBody>
      </p:sp>
      <p:sp>
        <p:nvSpPr>
          <p:cNvPr id="74" name="AutoShape 12">
            <a:extLst>
              <a:ext uri="{FF2B5EF4-FFF2-40B4-BE49-F238E27FC236}">
                <a16:creationId xmlns:a16="http://schemas.microsoft.com/office/drawing/2014/main" id="{DCC68F36-3B0A-352F-8B70-AA9B3FC0CB5D}"/>
              </a:ext>
            </a:extLst>
          </p:cNvPr>
          <p:cNvSpPr/>
          <p:nvPr/>
        </p:nvSpPr>
        <p:spPr>
          <a:xfrm flipV="1">
            <a:off x="12021417" y="22323595"/>
            <a:ext cx="9686721" cy="144000"/>
          </a:xfrm>
          <a:prstGeom prst="rect">
            <a:avLst/>
          </a:prstGeom>
          <a:gradFill rotWithShape="1">
            <a:gsLst>
              <a:gs pos="0">
                <a:srgbClr val="9C96BC">
                  <a:alpha val="50000"/>
                </a:srgbClr>
              </a:gs>
              <a:gs pos="100000">
                <a:srgbClr val="C0A0B5">
                  <a:alpha val="100000"/>
                </a:srgbClr>
              </a:gs>
            </a:gsLst>
            <a:lin ang="5400000"/>
          </a:gradFill>
        </p:spPr>
        <p:txBody>
          <a:bodyPr/>
          <a:lstStyle/>
          <a:p>
            <a:endParaRPr lang="pt-BR" dirty="0"/>
          </a:p>
        </p:txBody>
      </p:sp>
      <p:sp>
        <p:nvSpPr>
          <p:cNvPr id="76" name="AutoShape 12">
            <a:extLst>
              <a:ext uri="{FF2B5EF4-FFF2-40B4-BE49-F238E27FC236}">
                <a16:creationId xmlns:a16="http://schemas.microsoft.com/office/drawing/2014/main" id="{1FE2D736-73BA-2CE7-2A87-BDCD78D5B6C3}"/>
              </a:ext>
            </a:extLst>
          </p:cNvPr>
          <p:cNvSpPr/>
          <p:nvPr/>
        </p:nvSpPr>
        <p:spPr>
          <a:xfrm flipV="1">
            <a:off x="-75724" y="17778835"/>
            <a:ext cx="8415528" cy="144000"/>
          </a:xfrm>
          <a:prstGeom prst="rect">
            <a:avLst/>
          </a:prstGeom>
          <a:gradFill rotWithShape="1">
            <a:gsLst>
              <a:gs pos="0">
                <a:srgbClr val="9C96BC">
                  <a:alpha val="50000"/>
                </a:srgbClr>
              </a:gs>
              <a:gs pos="100000">
                <a:srgbClr val="C0A0B5">
                  <a:alpha val="100000"/>
                </a:srgbClr>
              </a:gs>
            </a:gsLst>
            <a:lin ang="5400000"/>
          </a:gradFill>
        </p:spPr>
        <p:txBody>
          <a:bodyPr/>
          <a:lstStyle/>
          <a:p>
            <a:endParaRPr lang="pt-BR" dirty="0"/>
          </a:p>
        </p:txBody>
      </p:sp>
      <p:sp>
        <p:nvSpPr>
          <p:cNvPr id="77" name="AutoShape 12">
            <a:extLst>
              <a:ext uri="{FF2B5EF4-FFF2-40B4-BE49-F238E27FC236}">
                <a16:creationId xmlns:a16="http://schemas.microsoft.com/office/drawing/2014/main" id="{F362463B-F796-803C-8C20-0A1CFFE7BEC3}"/>
              </a:ext>
            </a:extLst>
          </p:cNvPr>
          <p:cNvSpPr/>
          <p:nvPr/>
        </p:nvSpPr>
        <p:spPr>
          <a:xfrm flipV="1">
            <a:off x="11951922" y="28441374"/>
            <a:ext cx="9686721" cy="144000"/>
          </a:xfrm>
          <a:prstGeom prst="rect">
            <a:avLst/>
          </a:prstGeom>
          <a:gradFill rotWithShape="1">
            <a:gsLst>
              <a:gs pos="0">
                <a:srgbClr val="9C96BC">
                  <a:alpha val="50000"/>
                </a:srgbClr>
              </a:gs>
              <a:gs pos="100000">
                <a:srgbClr val="C0A0B5">
                  <a:alpha val="100000"/>
                </a:srgbClr>
              </a:gs>
            </a:gsLst>
            <a:lin ang="5400000"/>
          </a:gradFill>
        </p:spPr>
        <p:txBody>
          <a:bodyPr/>
          <a:lstStyle/>
          <a:p>
            <a:endParaRPr lang="pt-BR" dirty="0"/>
          </a:p>
        </p:txBody>
      </p:sp>
      <p:sp>
        <p:nvSpPr>
          <p:cNvPr id="47" name="AutoShape 12">
            <a:extLst>
              <a:ext uri="{FF2B5EF4-FFF2-40B4-BE49-F238E27FC236}">
                <a16:creationId xmlns:a16="http://schemas.microsoft.com/office/drawing/2014/main" id="{C1F64BFF-3B32-72DC-6B0F-E41FAED861C8}"/>
              </a:ext>
            </a:extLst>
          </p:cNvPr>
          <p:cNvSpPr/>
          <p:nvPr/>
        </p:nvSpPr>
        <p:spPr>
          <a:xfrm flipV="1">
            <a:off x="-15244" y="5256484"/>
            <a:ext cx="21653885" cy="424800"/>
          </a:xfrm>
          <a:prstGeom prst="rect">
            <a:avLst/>
          </a:prstGeom>
          <a:gradFill rotWithShape="1">
            <a:gsLst>
              <a:gs pos="0">
                <a:srgbClr val="9C96BC">
                  <a:alpha val="50000"/>
                </a:srgbClr>
              </a:gs>
              <a:gs pos="100000">
                <a:srgbClr val="C0A0B5">
                  <a:alpha val="100000"/>
                </a:srgbClr>
              </a:gs>
            </a:gsLst>
            <a:lin ang="5400000"/>
          </a:gradFill>
        </p:spPr>
        <p:txBody>
          <a:bodyPr/>
          <a:lstStyle/>
          <a:p>
            <a:endParaRPr lang="pt-BR" dirty="0"/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80FE2D81-10B6-BA6C-18A9-AE6B8004C6FF}"/>
              </a:ext>
            </a:extLst>
          </p:cNvPr>
          <p:cNvSpPr txBox="1"/>
          <p:nvPr/>
        </p:nvSpPr>
        <p:spPr>
          <a:xfrm>
            <a:off x="7365812" y="2352629"/>
            <a:ext cx="13611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3200">
                <a:solidFill>
                  <a:schemeClr val="bg1"/>
                </a:solidFill>
                <a:latin typeface="Gill Sans Nova Light" panose="020B0302020104020203" pitchFamily="34" charset="0"/>
                <a:cs typeface="Kigelia Arabic Light" panose="020B0303020202020203" pitchFamily="34" charset="0"/>
              </a:defRPr>
            </a:lvl1pPr>
          </a:lstStyle>
          <a:p>
            <a:pPr algn="ctr"/>
            <a:r>
              <a:rPr lang="pt-B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FULANO A. COSTA</a:t>
            </a:r>
            <a:r>
              <a:rPr lang="pt-BR" sz="2000" b="1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r>
              <a:rPr lang="pt-B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BELTRANO LIRO</a:t>
            </a:r>
            <a:r>
              <a:rPr lang="pt-BR" sz="2000" b="1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pt-B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CICLANO A. J. TEXTOR</a:t>
            </a:r>
            <a:r>
              <a:rPr lang="pt-BR" sz="2000" b="1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pt-B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SENTINELA P. ORION</a:t>
            </a:r>
            <a:r>
              <a:rPr lang="pt-BR" sz="2000" b="1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pt-B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(ATÉ 6 AUTORES)</a:t>
            </a:r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B3C40D3C-3B22-68F1-C451-A267C24DA103}"/>
              </a:ext>
            </a:extLst>
          </p:cNvPr>
          <p:cNvSpPr txBox="1"/>
          <p:nvPr/>
        </p:nvSpPr>
        <p:spPr>
          <a:xfrm>
            <a:off x="9678193" y="2993119"/>
            <a:ext cx="89869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3200">
                <a:solidFill>
                  <a:schemeClr val="bg1"/>
                </a:solidFill>
                <a:latin typeface="Gill Sans Nova Light" panose="020B0302020104020203" pitchFamily="34" charset="0"/>
                <a:cs typeface="Kigelia Arabic Light" panose="020B0303020202020203" pitchFamily="34" charset="0"/>
              </a:defRPr>
            </a:lvl1pPr>
          </a:lstStyle>
          <a:p>
            <a:pPr algn="ctr"/>
            <a:r>
              <a:rPr lang="pt-BR" sz="16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Graduando de Engenharia Civil, Universidade Federal do Rio Grande do Sul, e-mail</a:t>
            </a:r>
          </a:p>
          <a:p>
            <a:pPr algn="ctr"/>
            <a:r>
              <a:rPr lang="pt-BR" sz="16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Engenheiro Civil, Construtora Fictícia, e-mail</a:t>
            </a:r>
          </a:p>
          <a:p>
            <a:pPr algn="ctr"/>
            <a:r>
              <a:rPr lang="pt-BR" sz="16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Mestrando, PPGCI, Universidade Federal do Rio Grande do Sul, e-mail</a:t>
            </a:r>
          </a:p>
          <a:p>
            <a:pPr algn="ctr"/>
            <a:r>
              <a:rPr lang="pt-BR" sz="16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Dr. Prof., PPGCI, Universidade Federal do Rio Grande do Sul, e-mail</a:t>
            </a: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4126E22B-F279-0AEF-8C4F-0FD5221CB824}"/>
              </a:ext>
            </a:extLst>
          </p:cNvPr>
          <p:cNvSpPr txBox="1"/>
          <p:nvPr/>
        </p:nvSpPr>
        <p:spPr>
          <a:xfrm>
            <a:off x="7365812" y="579967"/>
            <a:ext cx="136117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3200">
                <a:solidFill>
                  <a:schemeClr val="bg1"/>
                </a:solidFill>
                <a:latin typeface="Gill Sans Nova Light" panose="020B0302020104020203" pitchFamily="34" charset="0"/>
                <a:cs typeface="Kigelia Arabic Light" panose="020B0303020202020203" pitchFamily="34" charset="0"/>
              </a:defRPr>
            </a:lvl1pPr>
          </a:lstStyle>
          <a:p>
            <a:pPr algn="ctr"/>
            <a:r>
              <a:rPr lang="pt-BR" sz="4400" b="1" dirty="0">
                <a:solidFill>
                  <a:schemeClr val="tx1"/>
                </a:solidFill>
              </a:rPr>
              <a:t>AVALIAÇÃO DAS PROPRIEDADES DE REVESTIMENTOS AUTOLIMPANTES (TÍTULO)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C34FAC-8BFD-6D68-5BA5-0200A4C7D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187" y="3464218"/>
            <a:ext cx="6335874" cy="1409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Imagem 51" descr="Foto preta e branca de uma praia&#10;&#10;O conteúdo gerado por IA pode estar incorreto.">
            <a:extLst>
              <a:ext uri="{FF2B5EF4-FFF2-40B4-BE49-F238E27FC236}">
                <a16:creationId xmlns:a16="http://schemas.microsoft.com/office/drawing/2014/main" id="{C8D199AE-1FDD-9BEF-EAF3-8A65088FA9FC}"/>
              </a:ext>
            </a:extLst>
          </p:cNvPr>
          <p:cNvPicPr>
            <a:picLocks/>
          </p:cNvPicPr>
          <p:nvPr/>
        </p:nvPicPr>
        <p:blipFill rotWithShape="1">
          <a:blip r:embed="rId9" cstate="print">
            <a:alphaModFix amt="1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1" t="37556" r="241" b="46788"/>
          <a:stretch/>
        </p:blipFill>
        <p:spPr>
          <a:xfrm rot="10800000">
            <a:off x="-6224" y="35557"/>
            <a:ext cx="21714362" cy="526768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889F9C14-E0A5-D156-D162-AB2D4C32B970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6912" y="745947"/>
            <a:ext cx="5988191" cy="254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4530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1015</Words>
  <Application>Microsoft Office PowerPoint</Application>
  <PresentationFormat>Personalizar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Nova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Júlia Costa</dc:creator>
  <cp:lastModifiedBy>Júlia Costa</cp:lastModifiedBy>
  <cp:revision>13</cp:revision>
  <dcterms:created xsi:type="dcterms:W3CDTF">2025-05-27T20:01:54Z</dcterms:created>
  <dcterms:modified xsi:type="dcterms:W3CDTF">2025-05-28T23:32:01Z</dcterms:modified>
</cp:coreProperties>
</file>